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7" r:id="rId4"/>
    <p:sldId id="291" r:id="rId5"/>
    <p:sldId id="279" r:id="rId6"/>
    <p:sldId id="292" r:id="rId7"/>
    <p:sldId id="280" r:id="rId8"/>
    <p:sldId id="295" r:id="rId9"/>
    <p:sldId id="281" r:id="rId10"/>
    <p:sldId id="294" r:id="rId11"/>
    <p:sldId id="282" r:id="rId12"/>
    <p:sldId id="293" r:id="rId13"/>
    <p:sldId id="283" r:id="rId14"/>
    <p:sldId id="284" r:id="rId15"/>
    <p:sldId id="285" r:id="rId16"/>
    <p:sldId id="286" r:id="rId17"/>
    <p:sldId id="287" r:id="rId18"/>
    <p:sldId id="288" r:id="rId19"/>
    <p:sldId id="289" r:id="rId20"/>
    <p:sldId id="296"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50" d="100"/>
          <a:sy n="50" d="100"/>
        </p:scale>
        <p:origin x="-1282"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1E62178-2F94-4A2A-A077-8050332DBE30}" type="datetimeFigureOut">
              <a:rPr lang="en-US" smtClean="0"/>
              <a:pPr/>
              <a:t>4/27/2020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2DAFE40-615F-4045-8F94-CFE24D7F4E7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E62178-2F94-4A2A-A077-8050332DBE30}"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E62178-2F94-4A2A-A077-8050332DBE30}"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E62178-2F94-4A2A-A077-8050332DBE30}"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AFE40-615F-4045-8F94-CFE24D7F4E7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E62178-2F94-4A2A-A077-8050332DBE30}" type="datetimeFigureOut">
              <a:rPr lang="en-US" smtClean="0"/>
              <a:pPr/>
              <a:t>4/27/2020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2DAFE40-615F-4045-8F94-CFE24D7F4E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E62178-2F94-4A2A-A077-8050332DBE30}"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AFE40-615F-4045-8F94-CFE24D7F4E7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1E62178-2F94-4A2A-A077-8050332DBE30}"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AFE40-615F-4045-8F94-CFE24D7F4E7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E62178-2F94-4A2A-A077-8050332DBE30}"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E62178-2F94-4A2A-A077-8050332DBE30}"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AFE40-615F-4045-8F94-CFE24D7F4E7D}"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E62178-2F94-4A2A-A077-8050332DBE30}"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AFE40-615F-4045-8F94-CFE24D7F4E7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E62178-2F94-4A2A-A077-8050332DBE30}" type="datetimeFigureOut">
              <a:rPr lang="en-US" smtClean="0"/>
              <a:pPr/>
              <a:t>4/27/2020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2DAFE40-615F-4045-8F94-CFE24D7F4E7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E62178-2F94-4A2A-A077-8050332DBE30}" type="datetimeFigureOut">
              <a:rPr lang="en-US" smtClean="0"/>
              <a:pPr/>
              <a:t>4/27/2020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2DAFE40-615F-4045-8F94-CFE24D7F4E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924800" cy="1524000"/>
          </a:xfrm>
        </p:spPr>
        <p:txBody>
          <a:bodyPr>
            <a:normAutofit/>
          </a:bodyPr>
          <a:lstStyle/>
          <a:p>
            <a:r>
              <a:rPr lang="en-US" b="1" dirty="0" smtClean="0"/>
              <a:t>LECTURE # 02</a:t>
            </a:r>
            <a:br>
              <a:rPr lang="en-US" b="1" dirty="0" smtClean="0"/>
            </a:br>
            <a:r>
              <a:rPr lang="en-US" b="1" dirty="0" smtClean="0"/>
              <a:t>TYPES OF HOUSING</a:t>
            </a:r>
            <a:endParaRPr lang="en-US" b="1"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5).jpg"/>
          <p:cNvPicPr>
            <a:picLocks noChangeAspect="1"/>
          </p:cNvPicPr>
          <p:nvPr/>
        </p:nvPicPr>
        <p:blipFill>
          <a:blip r:embed="rId2" cstate="print"/>
          <a:stretch>
            <a:fillRect/>
          </a:stretch>
        </p:blipFill>
        <p:spPr>
          <a:xfrm>
            <a:off x="1905000" y="304800"/>
            <a:ext cx="5867400" cy="2819400"/>
          </a:xfrm>
          <a:prstGeom prst="rect">
            <a:avLst/>
          </a:prstGeom>
        </p:spPr>
      </p:pic>
      <p:pic>
        <p:nvPicPr>
          <p:cNvPr id="5" name="Picture 4" descr="images.jpg"/>
          <p:cNvPicPr>
            <a:picLocks noChangeAspect="1"/>
          </p:cNvPicPr>
          <p:nvPr/>
        </p:nvPicPr>
        <p:blipFill>
          <a:blip r:embed="rId3" cstate="print"/>
          <a:srcRect b="10064"/>
          <a:stretch>
            <a:fillRect/>
          </a:stretch>
        </p:blipFill>
        <p:spPr>
          <a:xfrm>
            <a:off x="1371600" y="3352800"/>
            <a:ext cx="6858000" cy="3200400"/>
          </a:xfrm>
          <a:prstGeom prst="rect">
            <a:avLst/>
          </a:prstGeom>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Villa </a:t>
            </a:r>
          </a:p>
          <a:p>
            <a:pPr algn="just">
              <a:buNone/>
            </a:pPr>
            <a:r>
              <a:rPr lang="en-US" sz="2400" dirty="0" smtClean="0">
                <a:latin typeface="Times New Roman" pitchFamily="18" charset="0"/>
                <a:cs typeface="Times New Roman" pitchFamily="18" charset="0"/>
              </a:rPr>
              <a:t>   The term villa was once used to refer to the upper class country homes of ancient Romans. Today, the term villa has evolved to refer to the beautiful and tasteful country homes of the upper class. Properties that are described as villas generally refer to larger homes with landscaped gardens and perhaps a view of the sea or the countryside.</a:t>
            </a:r>
          </a:p>
          <a:p>
            <a:pPr algn="just"/>
            <a:r>
              <a:rPr lang="en-US" sz="2400" b="1" dirty="0" smtClean="0">
                <a:latin typeface="Times New Roman" pitchFamily="18" charset="0"/>
                <a:cs typeface="Times New Roman" pitchFamily="18" charset="0"/>
              </a:rPr>
              <a:t>Mansion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word mansion is used to describe a very large house. Traditionally, mansions are characterized by having a large ballroom and numerous bedrooms. Today, however, there is no particular requirement as to what makes a mansion, aside from the fact that it should be a large and well endowed home.</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ownload (6).jpg"/>
          <p:cNvPicPr>
            <a:picLocks noChangeAspect="1"/>
          </p:cNvPicPr>
          <p:nvPr/>
        </p:nvPicPr>
        <p:blipFill>
          <a:blip r:embed="rId2" cstate="print"/>
          <a:stretch>
            <a:fillRect/>
          </a:stretch>
        </p:blipFill>
        <p:spPr>
          <a:xfrm>
            <a:off x="1828800" y="304800"/>
            <a:ext cx="5715000" cy="2667000"/>
          </a:xfrm>
          <a:prstGeom prst="rect">
            <a:avLst/>
          </a:prstGeom>
        </p:spPr>
      </p:pic>
      <p:pic>
        <p:nvPicPr>
          <p:cNvPr id="8" name="Picture 7" descr="download (7).jpg"/>
          <p:cNvPicPr>
            <a:picLocks noChangeAspect="1"/>
          </p:cNvPicPr>
          <p:nvPr/>
        </p:nvPicPr>
        <p:blipFill>
          <a:blip r:embed="rId3" cstate="print"/>
          <a:stretch>
            <a:fillRect/>
          </a:stretch>
        </p:blipFill>
        <p:spPr>
          <a:xfrm>
            <a:off x="914400" y="3200400"/>
            <a:ext cx="7467600" cy="3295650"/>
          </a:xfrm>
          <a:prstGeom prst="rect">
            <a:avLst/>
          </a:prstGeom>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Town</a:t>
            </a:r>
          </a:p>
          <a:p>
            <a:pPr algn="just"/>
            <a:r>
              <a:rPr lang="en-US" sz="2400" dirty="0" smtClean="0">
                <a:latin typeface="Times New Roman" pitchFamily="18" charset="0"/>
                <a:cs typeface="Times New Roman" pitchFamily="18" charset="0"/>
              </a:rPr>
              <a:t>A housing type, repeated throughout different generations, gives rise to a town structure. The repetition is not just duplication, because it also conveys an adaptation to changing needs. </a:t>
            </a:r>
          </a:p>
          <a:p>
            <a:pPr algn="just"/>
            <a:r>
              <a:rPr lang="en-US" sz="2400" dirty="0" smtClean="0">
                <a:latin typeface="Times New Roman" pitchFamily="18" charset="0"/>
                <a:cs typeface="Times New Roman" pitchFamily="18" charset="0"/>
              </a:rPr>
              <a:t>It can be defined as a built-up area with a name, defined boundaries, and local government, which is larger than a village and generally smaller than a city. Towns are further divided into the following types:</a:t>
            </a:r>
          </a:p>
          <a:p>
            <a:pPr marL="1600200" lvl="4" indent="-457200" algn="just">
              <a:buFont typeface="Wingdings" pitchFamily="2" charset="2"/>
              <a:buChar char="v"/>
            </a:pPr>
            <a:r>
              <a:rPr lang="en-US" sz="2400" dirty="0" smtClean="0">
                <a:latin typeface="Times New Roman" pitchFamily="18" charset="0"/>
                <a:cs typeface="Times New Roman" pitchFamily="18" charset="0"/>
              </a:rPr>
              <a:t>Company Town</a:t>
            </a:r>
          </a:p>
          <a:p>
            <a:pPr marL="1600200" lvl="4" indent="-457200" algn="just">
              <a:buFont typeface="Wingdings" pitchFamily="2" charset="2"/>
              <a:buChar char="v"/>
            </a:pPr>
            <a:r>
              <a:rPr lang="en-US" sz="2400" dirty="0" smtClean="0">
                <a:latin typeface="Times New Roman" pitchFamily="18" charset="0"/>
                <a:cs typeface="Times New Roman" pitchFamily="18" charset="0"/>
              </a:rPr>
              <a:t>Market Town</a:t>
            </a:r>
          </a:p>
          <a:p>
            <a:pPr marL="1600200" lvl="4" indent="-457200" algn="just">
              <a:buFont typeface="Wingdings" pitchFamily="2" charset="2"/>
              <a:buChar char="v"/>
            </a:pPr>
            <a:r>
              <a:rPr lang="en-US" sz="2400" dirty="0" smtClean="0">
                <a:latin typeface="Times New Roman" pitchFamily="18" charset="0"/>
                <a:cs typeface="Times New Roman" pitchFamily="18" charset="0"/>
              </a:rPr>
              <a:t>Railway Town</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Company Town </a:t>
            </a:r>
          </a:p>
          <a:p>
            <a:pPr algn="just">
              <a:buNone/>
            </a:pPr>
            <a:r>
              <a:rPr lang="en-US" sz="2400" dirty="0" smtClean="0">
                <a:latin typeface="Times New Roman" pitchFamily="18" charset="0"/>
                <a:cs typeface="Times New Roman" pitchFamily="18" charset="0"/>
              </a:rPr>
              <a:t>    A town is a place where practically all stores and housing are owned by the one company that is also the main employer. Company towns are planned with a suite of amenities such as stores, churches, schools, markets and recreation facilities.</a:t>
            </a:r>
          </a:p>
          <a:p>
            <a:pPr algn="just"/>
            <a:r>
              <a:rPr lang="en-US" sz="2400" b="1" dirty="0" smtClean="0">
                <a:latin typeface="Times New Roman" pitchFamily="18" charset="0"/>
                <a:cs typeface="Times New Roman" pitchFamily="18" charset="0"/>
              </a:rPr>
              <a:t>Market town </a:t>
            </a:r>
          </a:p>
          <a:p>
            <a:pPr algn="just">
              <a:buNone/>
            </a:pPr>
            <a:r>
              <a:rPr lang="en-US" sz="2400" dirty="0" smtClean="0">
                <a:latin typeface="Times New Roman" pitchFamily="18" charset="0"/>
                <a:cs typeface="Times New Roman" pitchFamily="18" charset="0"/>
              </a:rPr>
              <a:t>    Market town or market right is a legal term, originating in the Middle Ages, for a European settlement that has the right to host markets, distinguishing it from a village and city. A town may be correctly described as a "market town" or as having "market rights", even if it no longer holds a market, provided the legal right to do so still exist.</a:t>
            </a:r>
          </a:p>
          <a:p>
            <a:pPr algn="just"/>
            <a:r>
              <a:rPr lang="en-US" sz="2400" b="1" dirty="0" smtClean="0">
                <a:latin typeface="Times New Roman" pitchFamily="18" charset="0"/>
                <a:cs typeface="Times New Roman" pitchFamily="18" charset="0"/>
              </a:rPr>
              <a:t>Railway Town</a:t>
            </a:r>
          </a:p>
          <a:p>
            <a:pPr algn="just">
              <a:buNone/>
            </a:pPr>
            <a:r>
              <a:rPr lang="en-US" sz="2400" dirty="0" smtClean="0">
                <a:latin typeface="Times New Roman" pitchFamily="18" charset="0"/>
                <a:cs typeface="Times New Roman" pitchFamily="18" charset="0"/>
              </a:rPr>
              <a:t>    A settlement that originated or was greatly developed because of a railway station or junction at its site, also known as railroad town.</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Neighborhood</a:t>
            </a:r>
          </a:p>
          <a:p>
            <a:pPr algn="just"/>
            <a:r>
              <a:rPr lang="en-US" sz="2400" dirty="0" smtClean="0">
                <a:latin typeface="Times New Roman" pitchFamily="18" charset="0"/>
                <a:cs typeface="Times New Roman" pitchFamily="18" charset="0"/>
              </a:rPr>
              <a:t>The term neighborhood can be defined as an area or district -- designates a part of the city that can be defined by its physical geography, history, housing and architectural aspect or by its residential, industrial, commercial and administrative functions. </a:t>
            </a:r>
          </a:p>
          <a:p>
            <a:pPr algn="just"/>
            <a:r>
              <a:rPr lang="en-US" sz="2400" dirty="0" smtClean="0">
                <a:latin typeface="Times New Roman" pitchFamily="18" charset="0"/>
                <a:cs typeface="Times New Roman" pitchFamily="18" charset="0"/>
              </a:rPr>
              <a:t>In the latter sense, the notion of neighborhood means the place where people live. According to the individuals, and according to their daily spatial practices and their social relationships, the neighborhood can have vague, variable outlines. It can also be defined as an entity that is spatially and socially more limited than a city, which shows a collective unity of life; a place of relationships and specific social practices, connected by proximity; or a space of life defined by the behavior of the inhabitants. </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Community</a:t>
            </a:r>
          </a:p>
          <a:p>
            <a:pPr algn="just"/>
            <a:r>
              <a:rPr lang="en-US" sz="2400" dirty="0" smtClean="0">
                <a:latin typeface="Times New Roman" pitchFamily="18" charset="0"/>
                <a:cs typeface="Times New Roman" pitchFamily="18" charset="0"/>
              </a:rPr>
              <a:t>A community is commonly considered a small or large social unit (a group of people) who has something in common, such as norms, religion, values, or identity. Often communities share a sense of place that is situated in a given geographical area (e.g. a country, village, town, or neighborhood). </a:t>
            </a:r>
          </a:p>
          <a:p>
            <a:pPr algn="just"/>
            <a:r>
              <a:rPr lang="en-US" sz="2400" dirty="0" smtClean="0">
                <a:latin typeface="Times New Roman" pitchFamily="18" charset="0"/>
                <a:cs typeface="Times New Roman" pitchFamily="18" charset="0"/>
              </a:rPr>
              <a:t>Durable relations that extend beyond immediate genealogical ties also define a sense of community. People tend to define those social ties as important to their identity, practice, and roles in social institutions like family, home, work, government, society, or humanity, at large.</a:t>
            </a:r>
          </a:p>
          <a:p>
            <a:pPr algn="just"/>
            <a:r>
              <a:rPr lang="en-US" sz="2400" dirty="0" smtClean="0">
                <a:latin typeface="Times New Roman" pitchFamily="18" charset="0"/>
                <a:cs typeface="Times New Roman" pitchFamily="18" charset="0"/>
              </a:rPr>
              <a:t>Types of community includes urban, rural, sub-urban, gated and intentional communities.</a:t>
            </a:r>
          </a:p>
          <a:p>
            <a:endParaRPr lang="en-US" sz="2400" dirty="0" smtClean="0"/>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228600"/>
            <a:ext cx="8610600" cy="5943600"/>
          </a:xfrm>
        </p:spPr>
        <p:txBody>
          <a:bodyPr>
            <a:noAutofit/>
          </a:bodyPr>
          <a:lstStyle/>
          <a:p>
            <a:pPr algn="just"/>
            <a:r>
              <a:rPr lang="en-US" sz="2400" b="1" dirty="0" smtClean="0">
                <a:latin typeface="Times New Roman" pitchFamily="18" charset="0"/>
                <a:cs typeface="Times New Roman" pitchFamily="18" charset="0"/>
              </a:rPr>
              <a:t>Rural Community</a:t>
            </a:r>
          </a:p>
          <a:p>
            <a:pPr algn="just">
              <a:buNone/>
            </a:pPr>
            <a:r>
              <a:rPr lang="en-US" sz="2400" dirty="0" smtClean="0">
                <a:latin typeface="Times New Roman" pitchFamily="18" charset="0"/>
                <a:cs typeface="Times New Roman" pitchFamily="18" charset="0"/>
              </a:rPr>
              <a:t>    A community is called rural if </a:t>
            </a:r>
          </a:p>
          <a:p>
            <a:pPr lvl="2" algn="just">
              <a:buFont typeface="Wingdings" pitchFamily="2" charset="2"/>
              <a:buChar char="v"/>
            </a:pPr>
            <a:r>
              <a:rPr lang="en-US" sz="2400" dirty="0" smtClean="0">
                <a:latin typeface="Times New Roman" pitchFamily="18" charset="0"/>
                <a:cs typeface="Times New Roman" pitchFamily="18" charset="0"/>
              </a:rPr>
              <a:t> it is located in the country with less than 2,500 people</a:t>
            </a:r>
          </a:p>
          <a:p>
            <a:pPr lvl="2" algn="just">
              <a:buFont typeface="Wingdings" pitchFamily="2" charset="2"/>
              <a:buChar char="v"/>
            </a:pPr>
            <a:r>
              <a:rPr lang="en-US" sz="2400" dirty="0" smtClean="0">
                <a:latin typeface="Times New Roman" pitchFamily="18" charset="0"/>
                <a:cs typeface="Times New Roman" pitchFamily="18" charset="0"/>
              </a:rPr>
              <a:t> farms and homes are far apart</a:t>
            </a:r>
          </a:p>
          <a:p>
            <a:pPr lvl="2" algn="just">
              <a:buFont typeface="Wingdings" pitchFamily="2" charset="2"/>
              <a:buChar char="v"/>
            </a:pPr>
            <a:r>
              <a:rPr lang="en-US" sz="2400" dirty="0" smtClean="0">
                <a:latin typeface="Times New Roman" pitchFamily="18" charset="0"/>
                <a:cs typeface="Times New Roman" pitchFamily="18" charset="0"/>
              </a:rPr>
              <a:t> the majority of people depend on agriculture </a:t>
            </a:r>
          </a:p>
          <a:p>
            <a:pPr lvl="2" algn="just">
              <a:buFont typeface="Wingdings" pitchFamily="2" charset="2"/>
              <a:buChar char="v"/>
            </a:pPr>
            <a:r>
              <a:rPr lang="en-US" sz="2400" dirty="0" smtClean="0">
                <a:latin typeface="Times New Roman" pitchFamily="18" charset="0"/>
                <a:cs typeface="Times New Roman" pitchFamily="18" charset="0"/>
              </a:rPr>
              <a:t> Transportation carries small groups of people such as cars, trucks, tractors, etc.</a:t>
            </a:r>
          </a:p>
          <a:p>
            <a:pPr algn="just"/>
            <a:r>
              <a:rPr lang="en-US" sz="2400" b="1" dirty="0" smtClean="0">
                <a:latin typeface="Times New Roman" pitchFamily="18" charset="0"/>
                <a:cs typeface="Times New Roman" pitchFamily="18" charset="0"/>
              </a:rPr>
              <a:t>Urban Community</a:t>
            </a:r>
          </a:p>
          <a:p>
            <a:pPr algn="just">
              <a:buNone/>
            </a:pPr>
            <a:r>
              <a:rPr lang="en-US" sz="2400" dirty="0" smtClean="0">
                <a:latin typeface="Times New Roman" pitchFamily="18" charset="0"/>
                <a:cs typeface="Times New Roman" pitchFamily="18" charset="0"/>
              </a:rPr>
              <a:t>    A community is called urban if </a:t>
            </a:r>
          </a:p>
          <a:p>
            <a:pPr lvl="2" algn="just">
              <a:buFont typeface="Wingdings" pitchFamily="2" charset="2"/>
              <a:buChar char="v"/>
            </a:pPr>
            <a:r>
              <a:rPr lang="en-US" sz="2400" dirty="0" smtClean="0">
                <a:latin typeface="Times New Roman" pitchFamily="18" charset="0"/>
                <a:cs typeface="Times New Roman" pitchFamily="18" charset="0"/>
              </a:rPr>
              <a:t> it is located in a large town or city having more than 2,500 people</a:t>
            </a:r>
          </a:p>
          <a:p>
            <a:pPr lvl="2" algn="just">
              <a:buFont typeface="Wingdings" pitchFamily="2" charset="2"/>
              <a:buChar char="v"/>
            </a:pPr>
            <a:r>
              <a:rPr lang="en-US" sz="2400" dirty="0" smtClean="0">
                <a:latin typeface="Times New Roman" pitchFamily="18" charset="0"/>
                <a:cs typeface="Times New Roman" pitchFamily="18" charset="0"/>
              </a:rPr>
              <a:t> homes and apartments are close together</a:t>
            </a:r>
          </a:p>
          <a:p>
            <a:pPr lvl="2" algn="just">
              <a:buFont typeface="Wingdings" pitchFamily="2" charset="2"/>
              <a:buChar char="v"/>
            </a:pPr>
            <a:r>
              <a:rPr lang="en-US" sz="2400" dirty="0" smtClean="0">
                <a:latin typeface="Times New Roman" pitchFamily="18" charset="0"/>
                <a:cs typeface="Times New Roman" pitchFamily="18" charset="0"/>
              </a:rPr>
              <a:t> the majority of people depend on industry and business</a:t>
            </a:r>
          </a:p>
          <a:p>
            <a:pPr lvl="2" algn="just">
              <a:buFont typeface="Wingdings" pitchFamily="2" charset="2"/>
              <a:buChar char="v"/>
            </a:pPr>
            <a:r>
              <a:rPr lang="en-US" sz="2400" dirty="0" smtClean="0">
                <a:latin typeface="Times New Roman" pitchFamily="18" charset="0"/>
                <a:cs typeface="Times New Roman" pitchFamily="18" charset="0"/>
              </a:rPr>
              <a:t> Transportation carries large groups of people subways, buses, etc.</a:t>
            </a:r>
          </a:p>
          <a:p>
            <a:endParaRPr lang="en-US" sz="2400" dirty="0" smtClean="0"/>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228600"/>
            <a:ext cx="8610600" cy="5943600"/>
          </a:xfrm>
        </p:spPr>
        <p:txBody>
          <a:bodyPr>
            <a:noAutofit/>
          </a:bodyPr>
          <a:lstStyle/>
          <a:p>
            <a:r>
              <a:rPr lang="en-US" sz="2400" b="1" dirty="0" smtClean="0">
                <a:latin typeface="Times New Roman" pitchFamily="18" charset="0"/>
                <a:cs typeface="Times New Roman" pitchFamily="18" charset="0"/>
              </a:rPr>
              <a:t>Suburban Community</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 community is called suburban if</a:t>
            </a:r>
          </a:p>
          <a:p>
            <a:pPr lvl="2">
              <a:buFont typeface="Wingdings" pitchFamily="2" charset="2"/>
              <a:buChar char="v"/>
            </a:pPr>
            <a:r>
              <a:rPr lang="en-US" sz="2400" dirty="0" smtClean="0">
                <a:latin typeface="Times New Roman" pitchFamily="18" charset="0"/>
                <a:cs typeface="Times New Roman" pitchFamily="18" charset="0"/>
              </a:rPr>
              <a:t> it is located near the outskirts of a large town or city</a:t>
            </a:r>
          </a:p>
          <a:p>
            <a:pPr lvl="2">
              <a:buFont typeface="Wingdings" pitchFamily="2" charset="2"/>
              <a:buChar char="v"/>
            </a:pPr>
            <a:r>
              <a:rPr lang="en-US" sz="2400" dirty="0" smtClean="0">
                <a:latin typeface="Times New Roman" pitchFamily="18" charset="0"/>
                <a:cs typeface="Times New Roman" pitchFamily="18" charset="0"/>
              </a:rPr>
              <a:t> homes are close together</a:t>
            </a:r>
          </a:p>
          <a:p>
            <a:pPr lvl="2">
              <a:buFont typeface="Wingdings" pitchFamily="2" charset="2"/>
              <a:buChar char="v"/>
            </a:pPr>
            <a:r>
              <a:rPr lang="en-US" sz="2400" dirty="0" smtClean="0">
                <a:latin typeface="Times New Roman" pitchFamily="18" charset="0"/>
                <a:cs typeface="Times New Roman" pitchFamily="18" charset="0"/>
              </a:rPr>
              <a:t> the majority of people depend the work in the cities</a:t>
            </a:r>
          </a:p>
          <a:p>
            <a:pPr lvl="2">
              <a:buFont typeface="Wingdings" pitchFamily="2" charset="2"/>
              <a:buChar char="v"/>
            </a:pPr>
            <a:r>
              <a:rPr lang="en-US" sz="2400" dirty="0" smtClean="0">
                <a:latin typeface="Times New Roman" pitchFamily="18" charset="0"/>
                <a:cs typeface="Times New Roman" pitchFamily="18" charset="0"/>
              </a:rPr>
              <a:t> People living in suburbs work in the city and have transportation to get to work.</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Gated Communities </a:t>
            </a:r>
          </a:p>
          <a:p>
            <a:pPr algn="just"/>
            <a:r>
              <a:rPr lang="en-US" sz="2400" dirty="0" smtClean="0">
                <a:latin typeface="Times New Roman" pitchFamily="18" charset="0"/>
                <a:cs typeface="Times New Roman" pitchFamily="18" charset="0"/>
              </a:rPr>
              <a:t>Gated communities comprise physical areas that are fenced or walled off from their surroundings. The entrances to these areas are usually prohibited or controlled by means of gates or similar physical obstacles.</a:t>
            </a:r>
          </a:p>
          <a:p>
            <a:pPr algn="just"/>
            <a:r>
              <a:rPr lang="en-US" sz="2400" dirty="0" smtClean="0">
                <a:latin typeface="Times New Roman" pitchFamily="18" charset="0"/>
                <a:cs typeface="Times New Roman" pitchFamily="18" charset="0"/>
              </a:rPr>
              <a:t>Gated communities are by nature separate and enclosed areas, being isolated from the broader urban environment and enclosed through physical barriers. Besides the main purpose, which enables a specific lifestyle of a group within the enclosed area or to protect the residents from possible intruders, gated communities reflect an urban entity that is physically -- often socially and economically -- differentiated from the surrounding urban environment.</a:t>
            </a:r>
          </a:p>
          <a:p>
            <a:pPr algn="just"/>
            <a:r>
              <a:rPr lang="en-US" sz="2400" dirty="0" smtClean="0">
                <a:latin typeface="Times New Roman" pitchFamily="18" charset="0"/>
                <a:cs typeface="Times New Roman" pitchFamily="18" charset="0"/>
              </a:rPr>
              <a:t>Gated communities are categorized into three types: lifestyle communities, elite communities and security zone communities.</a:t>
            </a:r>
          </a:p>
          <a:p>
            <a:pPr algn="just"/>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pPr algn="ctr"/>
            <a:r>
              <a:rPr lang="en-US" b="1" dirty="0" smtClean="0">
                <a:solidFill>
                  <a:schemeClr val="tx1"/>
                </a:solidFill>
                <a:latin typeface="Times New Roman" pitchFamily="18" charset="0"/>
                <a:cs typeface="Times New Roman" pitchFamily="18" charset="0"/>
              </a:rPr>
              <a:t>TYPES OF HOUSING</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990600"/>
            <a:ext cx="8458200" cy="5181600"/>
          </a:xfrm>
        </p:spPr>
        <p:txBody>
          <a:bodyPr>
            <a:noAutofit/>
          </a:bodyPr>
          <a:lstStyle/>
          <a:p>
            <a:pPr algn="just"/>
            <a:r>
              <a:rPr lang="en-US" sz="2400" dirty="0" smtClean="0">
                <a:latin typeface="Times New Roman" pitchFamily="18" charset="0"/>
                <a:cs typeface="Times New Roman" pitchFamily="18" charset="0"/>
              </a:rPr>
              <a:t>Housing can never be seen in isolation. It is always part of a larger ensemble: a settlement, a city and the built environment. Considered as an object, a house is always in relationship with other elements: houses and buildings, the surrounding spaces and the landscape. </a:t>
            </a:r>
          </a:p>
          <a:p>
            <a:pPr algn="just"/>
            <a:r>
              <a:rPr lang="en-US" sz="2400" dirty="0" smtClean="0">
                <a:latin typeface="Times New Roman" pitchFamily="18" charset="0"/>
                <a:cs typeface="Times New Roman" pitchFamily="18" charset="0"/>
              </a:rPr>
              <a:t>In order to address housing planning and design, we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cannot lose sight of the fact that a house is always part of a greater assemblage of interrelated elements.</a:t>
            </a:r>
          </a:p>
          <a:p>
            <a:pPr algn="just"/>
            <a:r>
              <a:rPr lang="en-US" sz="2400" dirty="0" smtClean="0">
                <a:latin typeface="Times New Roman" pitchFamily="18" charset="0"/>
                <a:cs typeface="Times New Roman" pitchFamily="18" charset="0"/>
              </a:rPr>
              <a:t>Houses can be built in a large variety of configurations. It protects us from many things like sun, rain, wind and enemies.  A basic division is between free-standing or Single-family houses and various types of attached or multi-user dwellings. Both may vary greatly in scale and amount of accommodation provided.</a:t>
            </a: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0).jpg"/>
          <p:cNvPicPr>
            <a:picLocks noChangeAspect="1"/>
          </p:cNvPicPr>
          <p:nvPr/>
        </p:nvPicPr>
        <p:blipFill>
          <a:blip r:embed="rId2" cstate="print"/>
          <a:srcRect b="8571"/>
          <a:stretch>
            <a:fillRect/>
          </a:stretch>
        </p:blipFill>
        <p:spPr>
          <a:xfrm>
            <a:off x="1676400" y="228600"/>
            <a:ext cx="5791200" cy="2590800"/>
          </a:xfrm>
          <a:prstGeom prst="rect">
            <a:avLst/>
          </a:prstGeom>
        </p:spPr>
      </p:pic>
      <p:pic>
        <p:nvPicPr>
          <p:cNvPr id="5" name="Picture 4" descr="images (1).jpg"/>
          <p:cNvPicPr>
            <a:picLocks noChangeAspect="1"/>
          </p:cNvPicPr>
          <p:nvPr/>
        </p:nvPicPr>
        <p:blipFill>
          <a:blip r:embed="rId3" cstate="print"/>
          <a:stretch>
            <a:fillRect/>
          </a:stretch>
        </p:blipFill>
        <p:spPr>
          <a:xfrm>
            <a:off x="1143000" y="3124200"/>
            <a:ext cx="7086600" cy="3276600"/>
          </a:xfrm>
          <a:prstGeom prst="rect">
            <a:avLst/>
          </a:prstGeom>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Intentional Community </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An intentional community is a planned residential community designed from the start to have a high degree of social cohesion and teamwork. </a:t>
            </a:r>
          </a:p>
          <a:p>
            <a:pPr algn="just"/>
            <a:r>
              <a:rPr lang="en-US" sz="2400" dirty="0" smtClean="0">
                <a:latin typeface="Times New Roman" pitchFamily="18" charset="0"/>
                <a:cs typeface="Times New Roman" pitchFamily="18" charset="0"/>
              </a:rPr>
              <a:t>The members of an intentional community typically hold a common social, political, religious, or spiritual vision and often follow an alternative lifestyle. They typically share responsibilities and resources. </a:t>
            </a:r>
          </a:p>
          <a:p>
            <a:pPr algn="just"/>
            <a:r>
              <a:rPr lang="en-US" sz="2400" dirty="0" smtClean="0">
                <a:latin typeface="Times New Roman" pitchFamily="18" charset="0"/>
                <a:cs typeface="Times New Roman" pitchFamily="18" charset="0"/>
              </a:rPr>
              <a:t>The purposes of intentional communities vary in different communities. </a:t>
            </a:r>
          </a:p>
          <a:p>
            <a:pPr algn="just"/>
            <a:r>
              <a:rPr lang="en-US" sz="2400" dirty="0" smtClean="0">
                <a:latin typeface="Times New Roman" pitchFamily="18" charset="0"/>
                <a:cs typeface="Times New Roman" pitchFamily="18" charset="0"/>
              </a:rPr>
              <a:t>They may include sharing resources, creating family-oriented neighborhoods, and living ecologically sustainable lifestyles.</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533400"/>
            <a:ext cx="8458200" cy="5638800"/>
          </a:xfrm>
        </p:spPr>
        <p:txBody>
          <a:bodyPr>
            <a:noAutofit/>
          </a:bodyPr>
          <a:lstStyle/>
          <a:p>
            <a:pPr algn="just"/>
            <a:r>
              <a:rPr lang="en-US" sz="2400" b="1" dirty="0" smtClean="0">
                <a:latin typeface="Times New Roman" pitchFamily="18" charset="0"/>
                <a:cs typeface="Times New Roman" pitchFamily="18" charset="0"/>
              </a:rPr>
              <a:t>Attached House</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An attached house is a structure which shares a common wall or walls with another unit. Some examples of attached dwellings are; townhomes, condominiums, </a:t>
            </a:r>
            <a:r>
              <a:rPr lang="en-US" sz="2400" dirty="0" err="1" smtClean="0">
                <a:latin typeface="Times New Roman" pitchFamily="18" charset="0"/>
                <a:cs typeface="Times New Roman" pitchFamily="18" charset="0"/>
              </a:rPr>
              <a:t>rowhouses</a:t>
            </a:r>
            <a:r>
              <a:rPr lang="en-US" sz="2400" dirty="0" smtClean="0">
                <a:latin typeface="Times New Roman" pitchFamily="18" charset="0"/>
                <a:cs typeface="Times New Roman" pitchFamily="18" charset="0"/>
              </a:rPr>
              <a:t>, apartment buildings and high-rise residential towers.</a:t>
            </a:r>
          </a:p>
          <a:p>
            <a:pPr algn="just"/>
            <a:r>
              <a:rPr lang="en-US" sz="2400" b="1" dirty="0" smtClean="0">
                <a:latin typeface="Times New Roman" pitchFamily="18" charset="0"/>
                <a:cs typeface="Times New Roman" pitchFamily="18" charset="0"/>
              </a:rPr>
              <a:t>Detached House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detached house is a stand-alone residential structure that does not share outside walls with another house or building. Also called a separate house or a single-detached dwelling, a detached house is typically the most desirable single-family unit. A single-family detached home, also called a single-detached dwelling, single-family residence (SFR) or separate house is a free-standing residential building. It is defined in opposition to a multi-family residential dwelling.</a:t>
            </a: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1).jpg"/>
          <p:cNvPicPr>
            <a:picLocks noChangeAspect="1"/>
          </p:cNvPicPr>
          <p:nvPr/>
        </p:nvPicPr>
        <p:blipFill>
          <a:blip r:embed="rId2" cstate="print"/>
          <a:stretch>
            <a:fillRect/>
          </a:stretch>
        </p:blipFill>
        <p:spPr>
          <a:xfrm>
            <a:off x="1143000" y="3429000"/>
            <a:ext cx="6934200" cy="3200400"/>
          </a:xfrm>
          <a:prstGeom prst="rect">
            <a:avLst/>
          </a:prstGeom>
        </p:spPr>
      </p:pic>
      <p:pic>
        <p:nvPicPr>
          <p:cNvPr id="7" name="Picture 6" descr="download (3).jpg"/>
          <p:cNvPicPr>
            <a:picLocks noChangeAspect="1"/>
          </p:cNvPicPr>
          <p:nvPr/>
        </p:nvPicPr>
        <p:blipFill>
          <a:blip r:embed="rId3" cstate="print"/>
          <a:srcRect t="20000"/>
          <a:stretch>
            <a:fillRect/>
          </a:stretch>
        </p:blipFill>
        <p:spPr>
          <a:xfrm>
            <a:off x="1447800" y="457200"/>
            <a:ext cx="6172200" cy="2743200"/>
          </a:xfrm>
          <a:prstGeom prst="rect">
            <a:avLst/>
          </a:prstGeom>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Semi-detached House</a:t>
            </a:r>
          </a:p>
          <a:p>
            <a:pPr algn="just">
              <a:buNone/>
            </a:pPr>
            <a:r>
              <a:rPr lang="en-US" sz="2400" dirty="0" smtClean="0">
                <a:latin typeface="Times New Roman" pitchFamily="18" charset="0"/>
                <a:cs typeface="Times New Roman" pitchFamily="18" charset="0"/>
              </a:rPr>
              <a:t>    A semi-detached house (often abbreviated to semi or semi-D) is a single family dwelling house built as one of a pair that share one common wall. Often, each house's layout is a mirror image of the other. Semi-detached houses are the most common property type in the UK. </a:t>
            </a:r>
          </a:p>
          <a:p>
            <a:pPr algn="just"/>
            <a:r>
              <a:rPr lang="en-US" sz="2400" b="1" dirty="0" smtClean="0">
                <a:latin typeface="Times New Roman" pitchFamily="18" charset="0"/>
                <a:cs typeface="Times New Roman" pitchFamily="18" charset="0"/>
              </a:rPr>
              <a:t>Terraced House</a:t>
            </a:r>
          </a:p>
          <a:p>
            <a:pPr algn="just">
              <a:buNone/>
            </a:pPr>
            <a:r>
              <a:rPr lang="en-US" sz="2400" dirty="0" smtClean="0">
                <a:latin typeface="Times New Roman" pitchFamily="18" charset="0"/>
                <a:cs typeface="Times New Roman" pitchFamily="18" charset="0"/>
              </a:rPr>
              <a:t>    Terraced houses, also referred to as row housing or townhomes, are more common in old industrial towns and cities. A long row of houses, often narrow, attached units with a common wall. Terraced houses are structurally built the same and both sides of each house shares walls with </a:t>
            </a:r>
            <a:r>
              <a:rPr lang="en-US" sz="2400" dirty="0" err="1" smtClean="0">
                <a:latin typeface="Times New Roman" pitchFamily="18" charset="0"/>
                <a:cs typeface="Times New Roman" pitchFamily="18" charset="0"/>
              </a:rPr>
              <a:t>neighbours</a:t>
            </a:r>
            <a:r>
              <a:rPr lang="en-US" sz="2400" dirty="0" smtClean="0">
                <a:latin typeface="Times New Roman" pitchFamily="18" charset="0"/>
                <a:cs typeface="Times New Roman" pitchFamily="18" charset="0"/>
              </a:rPr>
              <a:t>. It is generally cheaper than detached and semi-detached properties</a:t>
            </a:r>
            <a:r>
              <a:rPr lang="en-US" sz="2400" b="1" dirty="0" smtClean="0">
                <a:latin typeface="Times New Roman" pitchFamily="18" charset="0"/>
                <a:cs typeface="Times New Roman" pitchFamily="18" charset="0"/>
              </a:rPr>
              <a:t>.</a:t>
            </a: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download.jpg"/>
          <p:cNvPicPr>
            <a:picLocks noChangeAspect="1"/>
          </p:cNvPicPr>
          <p:nvPr/>
        </p:nvPicPr>
        <p:blipFill>
          <a:blip r:embed="rId2" cstate="print"/>
          <a:stretch>
            <a:fillRect/>
          </a:stretch>
        </p:blipFill>
        <p:spPr>
          <a:xfrm>
            <a:off x="762000" y="3581400"/>
            <a:ext cx="7772400" cy="2895600"/>
          </a:xfrm>
          <a:prstGeom prst="rect">
            <a:avLst/>
          </a:prstGeom>
        </p:spPr>
      </p:pic>
      <p:pic>
        <p:nvPicPr>
          <p:cNvPr id="13" name="Picture 12" descr="1961971_322006-an-off-plan-4-bedroom-semi-detached-duplex-with-attached-bq-coming-out-with-excellent-facilities-semi-detached-duplexes-for-sale-omole-phase-1-ikeja-lagos-.jpg"/>
          <p:cNvPicPr>
            <a:picLocks noChangeAspect="1"/>
          </p:cNvPicPr>
          <p:nvPr/>
        </p:nvPicPr>
        <p:blipFill>
          <a:blip r:embed="rId3" cstate="print"/>
          <a:stretch>
            <a:fillRect/>
          </a:stretch>
        </p:blipFill>
        <p:spPr>
          <a:xfrm>
            <a:off x="1371600" y="381000"/>
            <a:ext cx="6553200" cy="2857500"/>
          </a:xfrm>
          <a:prstGeom prst="rect">
            <a:avLst/>
          </a:prstGeom>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err="1" smtClean="0">
                <a:latin typeface="Times New Roman" pitchFamily="18" charset="0"/>
                <a:cs typeface="Times New Roman" pitchFamily="18" charset="0"/>
              </a:rPr>
              <a:t>Pucca</a:t>
            </a:r>
            <a:r>
              <a:rPr lang="en-US" sz="2400" b="1" dirty="0" smtClean="0">
                <a:latin typeface="Times New Roman" pitchFamily="18" charset="0"/>
                <a:cs typeface="Times New Roman" pitchFamily="18" charset="0"/>
              </a:rPr>
              <a:t> House</a:t>
            </a:r>
          </a:p>
          <a:p>
            <a:pPr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Pucca</a:t>
            </a:r>
            <a:r>
              <a:rPr lang="en-US" sz="2400" dirty="0" smtClean="0">
                <a:latin typeface="Times New Roman" pitchFamily="18" charset="0"/>
                <a:cs typeface="Times New Roman" pitchFamily="18" charset="0"/>
              </a:rPr>
              <a:t> houses are strong houses. They are made up of wood, bricks, cement, iron rods and steel. Flats and bungalows are </a:t>
            </a:r>
            <a:r>
              <a:rPr lang="en-US" sz="2400" dirty="0" err="1" smtClean="0">
                <a:latin typeface="Times New Roman" pitchFamily="18" charset="0"/>
                <a:cs typeface="Times New Roman" pitchFamily="18" charset="0"/>
              </a:rPr>
              <a:t>pucca</a:t>
            </a:r>
            <a:r>
              <a:rPr lang="en-US" sz="2400" dirty="0" smtClean="0">
                <a:latin typeface="Times New Roman" pitchFamily="18" charset="0"/>
                <a:cs typeface="Times New Roman" pitchFamily="18" charset="0"/>
              </a:rPr>
              <a:t> houses. Such houses are called permanent houses.</a:t>
            </a:r>
          </a:p>
          <a:p>
            <a:pPr algn="just"/>
            <a:r>
              <a:rPr lang="en-US" sz="2400" b="1" dirty="0" err="1" smtClean="0">
                <a:latin typeface="Times New Roman" pitchFamily="18" charset="0"/>
                <a:cs typeface="Times New Roman" pitchFamily="18" charset="0"/>
              </a:rPr>
              <a:t>Katcha</a:t>
            </a:r>
            <a:r>
              <a:rPr lang="en-US" sz="2400" b="1" dirty="0" smtClean="0">
                <a:latin typeface="Times New Roman" pitchFamily="18" charset="0"/>
                <a:cs typeface="Times New Roman" pitchFamily="18" charset="0"/>
              </a:rPr>
              <a:t> House</a:t>
            </a:r>
          </a:p>
          <a:p>
            <a:pPr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Katcha</a:t>
            </a:r>
            <a:r>
              <a:rPr lang="en-US" sz="2400" dirty="0" smtClean="0">
                <a:latin typeface="Times New Roman" pitchFamily="18" charset="0"/>
                <a:cs typeface="Times New Roman" pitchFamily="18" charset="0"/>
              </a:rPr>
              <a:t> houses are made up of wood, mud, straw and dry leaves. A hut is a </a:t>
            </a:r>
            <a:r>
              <a:rPr lang="en-US" sz="2400" dirty="0" err="1" smtClean="0">
                <a:latin typeface="Times New Roman" pitchFamily="18" charset="0"/>
                <a:cs typeface="Times New Roman" pitchFamily="18" charset="0"/>
              </a:rPr>
              <a:t>katcha</a:t>
            </a:r>
            <a:r>
              <a:rPr lang="en-US" sz="2400" dirty="0" smtClean="0">
                <a:latin typeface="Times New Roman" pitchFamily="18" charset="0"/>
                <a:cs typeface="Times New Roman" pitchFamily="18" charset="0"/>
              </a:rPr>
              <a:t> house. Some people live at one place for a very short time. They build houses that can be moved from one place to another. Such houses are called temporary houses.</a:t>
            </a:r>
          </a:p>
          <a:p>
            <a:pPr algn="just"/>
            <a:r>
              <a:rPr lang="en-US" sz="2400" b="1" dirty="0" smtClean="0">
                <a:latin typeface="Times New Roman" pitchFamily="18" charset="0"/>
                <a:cs typeface="Times New Roman" pitchFamily="18" charset="0"/>
              </a:rPr>
              <a:t>Bungalow</a:t>
            </a:r>
            <a:r>
              <a:rPr lang="en-US" sz="2400" dirty="0" smtClean="0">
                <a:latin typeface="Times New Roman" pitchFamily="18" charset="0"/>
                <a:cs typeface="Times New Roman" pitchFamily="18" charset="0"/>
              </a:rPr>
              <a:t> </a:t>
            </a:r>
          </a:p>
          <a:p>
            <a:pPr algn="just">
              <a:buNone/>
            </a:pPr>
            <a:r>
              <a:rPr lang="en-US" sz="2400" dirty="0" smtClean="0"/>
              <a:t>    </a:t>
            </a:r>
            <a:r>
              <a:rPr lang="en-US" sz="2400" dirty="0" smtClean="0">
                <a:latin typeface="Times New Roman" pitchFamily="18" charset="0"/>
                <a:cs typeface="Times New Roman" pitchFamily="18" charset="0"/>
              </a:rPr>
              <a:t>A bungalow is classically defined as a one-story house, cottage, or cabin. However, larger bungalows have been constructed and many small bungalows have been remodeled. Bungalows don’t have basements, and they were originally designed to provide affordable housing to the working class.</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lgn="just">
              <a:buNone/>
            </a:pPr>
            <a:endParaRPr lang="en-US" sz="2400"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8).jpg"/>
          <p:cNvPicPr>
            <a:picLocks noChangeAspect="1"/>
          </p:cNvPicPr>
          <p:nvPr/>
        </p:nvPicPr>
        <p:blipFill>
          <a:blip r:embed="rId2" cstate="print"/>
          <a:srcRect b="10526"/>
          <a:stretch>
            <a:fillRect/>
          </a:stretch>
        </p:blipFill>
        <p:spPr>
          <a:xfrm>
            <a:off x="1905000" y="304800"/>
            <a:ext cx="5562600" cy="2743200"/>
          </a:xfrm>
          <a:prstGeom prst="rect">
            <a:avLst/>
          </a:prstGeom>
        </p:spPr>
      </p:pic>
      <p:pic>
        <p:nvPicPr>
          <p:cNvPr id="5" name="Picture 4" descr="download (9).jpg"/>
          <p:cNvPicPr>
            <a:picLocks noChangeAspect="1"/>
          </p:cNvPicPr>
          <p:nvPr/>
        </p:nvPicPr>
        <p:blipFill>
          <a:blip r:embed="rId3" cstate="print"/>
          <a:stretch>
            <a:fillRect/>
          </a:stretch>
        </p:blipFill>
        <p:spPr>
          <a:xfrm>
            <a:off x="1219200" y="3276600"/>
            <a:ext cx="6705600" cy="3276600"/>
          </a:xfrm>
          <a:prstGeom prst="rect">
            <a:avLst/>
          </a:prstGeom>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90600"/>
          </a:xfrm>
        </p:spPr>
        <p:txBody>
          <a:bodyPr/>
          <a:lstStyle/>
          <a:p>
            <a:r>
              <a:rPr lang="en-US" dirty="0" smtClean="0">
                <a:solidFill>
                  <a:schemeClr val="bg1"/>
                </a:solidFill>
              </a:rPr>
              <a:t>TYPES OF HOUSING</a:t>
            </a:r>
            <a:endParaRPr lang="en-US" dirty="0">
              <a:solidFill>
                <a:schemeClr val="bg1"/>
              </a:solidFill>
            </a:endParaRPr>
          </a:p>
        </p:txBody>
      </p:sp>
      <p:sp>
        <p:nvSpPr>
          <p:cNvPr id="3" name="Content Placeholder 2"/>
          <p:cNvSpPr>
            <a:spLocks noGrp="1"/>
          </p:cNvSpPr>
          <p:nvPr>
            <p:ph sz="quarter" idx="1"/>
          </p:nvPr>
        </p:nvSpPr>
        <p:spPr>
          <a:xfrm>
            <a:off x="304800" y="457200"/>
            <a:ext cx="8458200" cy="5715000"/>
          </a:xfrm>
        </p:spPr>
        <p:txBody>
          <a:bodyPr>
            <a:noAutofit/>
          </a:bodyPr>
          <a:lstStyle/>
          <a:p>
            <a:pPr algn="just"/>
            <a:r>
              <a:rPr lang="en-US" sz="2400" b="1" dirty="0" smtClean="0">
                <a:latin typeface="Times New Roman" pitchFamily="18" charset="0"/>
                <a:cs typeface="Times New Roman" pitchFamily="18" charset="0"/>
              </a:rPr>
              <a:t>Flat </a:t>
            </a:r>
          </a:p>
          <a:p>
            <a:pPr algn="just">
              <a:buNone/>
            </a:pPr>
            <a:r>
              <a:rPr lang="en-US" sz="2400" dirty="0" smtClean="0">
                <a:latin typeface="Times New Roman" pitchFamily="18" charset="0"/>
                <a:cs typeface="Times New Roman" pitchFamily="18" charset="0"/>
              </a:rPr>
              <a:t>   A flat is a type of home that is contained within a larger building. A flat can occupy a whole floor of a building, or only a part of the floor, where different units are separated by walls. The buildings that house flats are usually made for residential purposes only.</a:t>
            </a:r>
          </a:p>
          <a:p>
            <a:pPr algn="just"/>
            <a:r>
              <a:rPr lang="en-US" sz="2400" b="1" dirty="0" smtClean="0">
                <a:latin typeface="Times New Roman" pitchFamily="18" charset="0"/>
                <a:cs typeface="Times New Roman" pitchFamily="18" charset="0"/>
              </a:rPr>
              <a:t>Duplex </a:t>
            </a:r>
          </a:p>
          <a:p>
            <a:pPr algn="just">
              <a:buNone/>
            </a:pPr>
            <a:r>
              <a:rPr lang="en-US" sz="2400" dirty="0" smtClean="0">
                <a:latin typeface="Times New Roman" pitchFamily="18" charset="0"/>
                <a:cs typeface="Times New Roman" pitchFamily="18" charset="0"/>
              </a:rPr>
              <a:t>    A duplex refers to a two-fold apartment or condominium where there are separate entrances for the dwelling units. Usually a duplex comes in the form of a two story house where a common wall separates the two areas. The term “duplex” can then be extended to make three units or more, and it will then be termed as a “three-</a:t>
            </a:r>
            <a:r>
              <a:rPr lang="en-US" sz="2400" dirty="0" err="1" smtClean="0">
                <a:latin typeface="Times New Roman" pitchFamily="18" charset="0"/>
                <a:cs typeface="Times New Roman" pitchFamily="18" charset="0"/>
              </a:rPr>
              <a:t>plex</a:t>
            </a:r>
            <a:r>
              <a:rPr lang="en-US" sz="2400" dirty="0" smtClean="0">
                <a:latin typeface="Times New Roman" pitchFamily="18" charset="0"/>
                <a:cs typeface="Times New Roman" pitchFamily="18" charset="0"/>
              </a:rPr>
              <a:t>, four-</a:t>
            </a:r>
            <a:r>
              <a:rPr lang="en-US" sz="2400" dirty="0" err="1" smtClean="0">
                <a:latin typeface="Times New Roman" pitchFamily="18" charset="0"/>
                <a:cs typeface="Times New Roman" pitchFamily="18" charset="0"/>
              </a:rPr>
              <a:t>plex</a:t>
            </a:r>
            <a:r>
              <a:rPr lang="en-US" sz="2400" dirty="0" smtClean="0">
                <a:latin typeface="Times New Roman" pitchFamily="18" charset="0"/>
                <a:cs typeface="Times New Roman" pitchFamily="18" charset="0"/>
              </a:rPr>
              <a:t>, five-</a:t>
            </a:r>
            <a:r>
              <a:rPr lang="en-US" sz="2400" dirty="0" err="1" smtClean="0">
                <a:latin typeface="Times New Roman" pitchFamily="18" charset="0"/>
                <a:cs typeface="Times New Roman" pitchFamily="18" charset="0"/>
              </a:rPr>
              <a:t>plex</a:t>
            </a:r>
            <a:r>
              <a:rPr lang="en-US" sz="2400" dirty="0" smtClean="0">
                <a:latin typeface="Times New Roman" pitchFamily="18" charset="0"/>
                <a:cs typeface="Times New Roman" pitchFamily="18" charset="0"/>
              </a:rPr>
              <a:t>” and so on.</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a:buNone/>
            </a:pPr>
            <a:endParaRPr lang="en-US" sz="2400" dirty="0"/>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125</TotalTime>
  <Words>636</Words>
  <Application>Microsoft Office PowerPoint</Application>
  <PresentationFormat>On-screen Show (4:3)</PresentationFormat>
  <Paragraphs>133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LECTURE # 02 TYPES OF HOUSING</vt:lpstr>
      <vt:lpstr>TYPES OF HOUSING</vt:lpstr>
      <vt:lpstr>TYPES OF HOUSING</vt:lpstr>
      <vt:lpstr>Slide 4</vt:lpstr>
      <vt:lpstr>TYPES OF HOUSING</vt:lpstr>
      <vt:lpstr>Slide 6</vt:lpstr>
      <vt:lpstr>TYPES OF HOUSING</vt:lpstr>
      <vt:lpstr>Slide 8</vt:lpstr>
      <vt:lpstr>TYPES OF HOUSING</vt:lpstr>
      <vt:lpstr>Slide 10</vt:lpstr>
      <vt:lpstr>TYPES OF HOUSING</vt:lpstr>
      <vt:lpstr>Slide 12</vt:lpstr>
      <vt:lpstr>TYPES OF HOUSING</vt:lpstr>
      <vt:lpstr>TYPES OF HOUSING</vt:lpstr>
      <vt:lpstr>TYPES OF HOUSING</vt:lpstr>
      <vt:lpstr>TYPES OF HOUSING</vt:lpstr>
      <vt:lpstr>TYPES OF HOUSING</vt:lpstr>
      <vt:lpstr>TYPES OF HOUSING</vt:lpstr>
      <vt:lpstr>TYPES OF HOUSING</vt:lpstr>
      <vt:lpstr>Slide 20</vt:lpstr>
      <vt:lpstr>TYPES OF HOUSING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dc:creator>
  <cp:lastModifiedBy>AJ</cp:lastModifiedBy>
  <cp:revision>10</cp:revision>
  <dcterms:created xsi:type="dcterms:W3CDTF">2019-09-01T17:35:56Z</dcterms:created>
  <dcterms:modified xsi:type="dcterms:W3CDTF">2020-04-27T10:46:06Z</dcterms:modified>
</cp:coreProperties>
</file>